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56" r:id="rId2"/>
    <p:sldId id="257" r:id="rId3"/>
    <p:sldId id="258" r:id="rId4"/>
    <p:sldId id="283" r:id="rId5"/>
    <p:sldId id="284" r:id="rId6"/>
    <p:sldId id="280" r:id="rId7"/>
    <p:sldId id="281" r:id="rId8"/>
    <p:sldId id="262" r:id="rId9"/>
    <p:sldId id="263" r:id="rId10"/>
    <p:sldId id="259" r:id="rId11"/>
    <p:sldId id="260" r:id="rId12"/>
    <p:sldId id="261" r:id="rId13"/>
    <p:sldId id="264" r:id="rId14"/>
    <p:sldId id="266" r:id="rId15"/>
    <p:sldId id="267" r:id="rId16"/>
    <p:sldId id="268" r:id="rId17"/>
    <p:sldId id="274" r:id="rId18"/>
    <p:sldId id="269" r:id="rId19"/>
    <p:sldId id="272" r:id="rId20"/>
    <p:sldId id="270" r:id="rId21"/>
    <p:sldId id="271" r:id="rId22"/>
    <p:sldId id="273" r:id="rId23"/>
    <p:sldId id="275" r:id="rId24"/>
    <p:sldId id="278" r:id="rId25"/>
    <p:sldId id="285" r:id="rId26"/>
    <p:sldId id="277" r:id="rId27"/>
    <p:sldId id="276"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28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33A17A-FDCB-4548-85E8-3862DF8C1067}" type="datetimeFigureOut">
              <a:rPr lang="en-US" smtClean="0"/>
              <a:t>6/28/2019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F65F1A-75C1-4E0B-96A6-CF56E83546A8}" type="slidenum">
              <a:rPr lang="en-US" smtClean="0"/>
              <a:t>‹#›</a:t>
            </a:fld>
            <a:endParaRPr lang="en-US"/>
          </a:p>
        </p:txBody>
      </p:sp>
    </p:spTree>
    <p:extLst>
      <p:ext uri="{BB962C8B-B14F-4D97-AF65-F5344CB8AC3E}">
        <p14:creationId xmlns:p14="http://schemas.microsoft.com/office/powerpoint/2010/main" val="3384521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64FB13-7194-4F1C-8B9E-09FFE3EB6451}"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4FF16-93C3-4B9E-867F-F6546EB9CEEE}" type="slidenum">
              <a:rPr lang="en-US" smtClean="0"/>
              <a:t>‹#›</a:t>
            </a:fld>
            <a:endParaRPr lang="en-US"/>
          </a:p>
        </p:txBody>
      </p:sp>
    </p:spTree>
    <p:extLst>
      <p:ext uri="{BB962C8B-B14F-4D97-AF65-F5344CB8AC3E}">
        <p14:creationId xmlns:p14="http://schemas.microsoft.com/office/powerpoint/2010/main" val="2959049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64FB13-7194-4F1C-8B9E-09FFE3EB6451}"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4FF16-93C3-4B9E-867F-F6546EB9CEEE}" type="slidenum">
              <a:rPr lang="en-US" smtClean="0"/>
              <a:t>‹#›</a:t>
            </a:fld>
            <a:endParaRPr lang="en-US"/>
          </a:p>
        </p:txBody>
      </p:sp>
    </p:spTree>
    <p:extLst>
      <p:ext uri="{BB962C8B-B14F-4D97-AF65-F5344CB8AC3E}">
        <p14:creationId xmlns:p14="http://schemas.microsoft.com/office/powerpoint/2010/main" val="2962751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64FB13-7194-4F1C-8B9E-09FFE3EB6451}"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4FF16-93C3-4B9E-867F-F6546EB9CEEE}" type="slidenum">
              <a:rPr lang="en-US" smtClean="0"/>
              <a:t>‹#›</a:t>
            </a:fld>
            <a:endParaRPr lang="en-US"/>
          </a:p>
        </p:txBody>
      </p:sp>
    </p:spTree>
    <p:extLst>
      <p:ext uri="{BB962C8B-B14F-4D97-AF65-F5344CB8AC3E}">
        <p14:creationId xmlns:p14="http://schemas.microsoft.com/office/powerpoint/2010/main" val="2757175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64FB13-7194-4F1C-8B9E-09FFE3EB6451}"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4FF16-93C3-4B9E-867F-F6546EB9CEEE}" type="slidenum">
              <a:rPr lang="en-US" smtClean="0"/>
              <a:t>‹#›</a:t>
            </a:fld>
            <a:endParaRPr lang="en-US"/>
          </a:p>
        </p:txBody>
      </p:sp>
    </p:spTree>
    <p:extLst>
      <p:ext uri="{BB962C8B-B14F-4D97-AF65-F5344CB8AC3E}">
        <p14:creationId xmlns:p14="http://schemas.microsoft.com/office/powerpoint/2010/main" val="140884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64FB13-7194-4F1C-8B9E-09FFE3EB6451}"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4FF16-93C3-4B9E-867F-F6546EB9CEEE}" type="slidenum">
              <a:rPr lang="en-US" smtClean="0"/>
              <a:t>‹#›</a:t>
            </a:fld>
            <a:endParaRPr lang="en-US"/>
          </a:p>
        </p:txBody>
      </p:sp>
    </p:spTree>
    <p:extLst>
      <p:ext uri="{BB962C8B-B14F-4D97-AF65-F5344CB8AC3E}">
        <p14:creationId xmlns:p14="http://schemas.microsoft.com/office/powerpoint/2010/main" val="1565782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64FB13-7194-4F1C-8B9E-09FFE3EB6451}"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4FF16-93C3-4B9E-867F-F6546EB9CEEE}" type="slidenum">
              <a:rPr lang="en-US" smtClean="0"/>
              <a:t>‹#›</a:t>
            </a:fld>
            <a:endParaRPr lang="en-US"/>
          </a:p>
        </p:txBody>
      </p:sp>
    </p:spTree>
    <p:extLst>
      <p:ext uri="{BB962C8B-B14F-4D97-AF65-F5344CB8AC3E}">
        <p14:creationId xmlns:p14="http://schemas.microsoft.com/office/powerpoint/2010/main" val="25869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64FB13-7194-4F1C-8B9E-09FFE3EB6451}" type="datetimeFigureOut">
              <a:rPr lang="en-US" smtClean="0"/>
              <a:t>6/28/2019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54FF16-93C3-4B9E-867F-F6546EB9CEEE}" type="slidenum">
              <a:rPr lang="en-US" smtClean="0"/>
              <a:t>‹#›</a:t>
            </a:fld>
            <a:endParaRPr lang="en-US"/>
          </a:p>
        </p:txBody>
      </p:sp>
    </p:spTree>
    <p:extLst>
      <p:ext uri="{BB962C8B-B14F-4D97-AF65-F5344CB8AC3E}">
        <p14:creationId xmlns:p14="http://schemas.microsoft.com/office/powerpoint/2010/main" val="184615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64FB13-7194-4F1C-8B9E-09FFE3EB6451}" type="datetimeFigureOut">
              <a:rPr lang="en-US" smtClean="0"/>
              <a:t>6/28/2019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54FF16-93C3-4B9E-867F-F6546EB9CEEE}" type="slidenum">
              <a:rPr lang="en-US" smtClean="0"/>
              <a:t>‹#›</a:t>
            </a:fld>
            <a:endParaRPr lang="en-US"/>
          </a:p>
        </p:txBody>
      </p:sp>
    </p:spTree>
    <p:extLst>
      <p:ext uri="{BB962C8B-B14F-4D97-AF65-F5344CB8AC3E}">
        <p14:creationId xmlns:p14="http://schemas.microsoft.com/office/powerpoint/2010/main" val="49705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4FB13-7194-4F1C-8B9E-09FFE3EB6451}" type="datetimeFigureOut">
              <a:rPr lang="en-US" smtClean="0"/>
              <a:t>6/28/2019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54FF16-93C3-4B9E-867F-F6546EB9CEEE}" type="slidenum">
              <a:rPr lang="en-US" smtClean="0"/>
              <a:t>‹#›</a:t>
            </a:fld>
            <a:endParaRPr lang="en-US"/>
          </a:p>
        </p:txBody>
      </p:sp>
    </p:spTree>
    <p:extLst>
      <p:ext uri="{BB962C8B-B14F-4D97-AF65-F5344CB8AC3E}">
        <p14:creationId xmlns:p14="http://schemas.microsoft.com/office/powerpoint/2010/main" val="171922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64FB13-7194-4F1C-8B9E-09FFE3EB6451}"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4FF16-93C3-4B9E-867F-F6546EB9CEEE}" type="slidenum">
              <a:rPr lang="en-US" smtClean="0"/>
              <a:t>‹#›</a:t>
            </a:fld>
            <a:endParaRPr lang="en-US"/>
          </a:p>
        </p:txBody>
      </p:sp>
    </p:spTree>
    <p:extLst>
      <p:ext uri="{BB962C8B-B14F-4D97-AF65-F5344CB8AC3E}">
        <p14:creationId xmlns:p14="http://schemas.microsoft.com/office/powerpoint/2010/main" val="2742695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64FB13-7194-4F1C-8B9E-09FFE3EB6451}"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4FF16-93C3-4B9E-867F-F6546EB9CEEE}" type="slidenum">
              <a:rPr lang="en-US" smtClean="0"/>
              <a:t>‹#›</a:t>
            </a:fld>
            <a:endParaRPr lang="en-US"/>
          </a:p>
        </p:txBody>
      </p:sp>
    </p:spTree>
    <p:extLst>
      <p:ext uri="{BB962C8B-B14F-4D97-AF65-F5344CB8AC3E}">
        <p14:creationId xmlns:p14="http://schemas.microsoft.com/office/powerpoint/2010/main" val="44500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4FB13-7194-4F1C-8B9E-09FFE3EB6451}" type="datetimeFigureOut">
              <a:rPr lang="en-US" smtClean="0"/>
              <a:t>6/28/2019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4FF16-93C3-4B9E-867F-F6546EB9CEEE}" type="slidenum">
              <a:rPr lang="en-US" smtClean="0"/>
              <a:t>‹#›</a:t>
            </a:fld>
            <a:endParaRPr lang="en-US"/>
          </a:p>
        </p:txBody>
      </p:sp>
    </p:spTree>
    <p:extLst>
      <p:ext uri="{BB962C8B-B14F-4D97-AF65-F5344CB8AC3E}">
        <p14:creationId xmlns:p14="http://schemas.microsoft.com/office/powerpoint/2010/main" val="2164259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Angiosperms</a:t>
            </a:r>
            <a:br>
              <a:rPr lang="en-US" dirty="0"/>
            </a:br>
            <a:br>
              <a:rPr lang="en-US" dirty="0"/>
            </a:br>
            <a:r>
              <a:rPr lang="en-US" sz="2700" dirty="0"/>
              <a:t>(estimated 257,400 angiosperm species in 13,678 genera)</a:t>
            </a:r>
          </a:p>
        </p:txBody>
      </p:sp>
      <p:sp>
        <p:nvSpPr>
          <p:cNvPr id="3" name="Subtitle 2"/>
          <p:cNvSpPr>
            <a:spLocks noGrp="1"/>
          </p:cNvSpPr>
          <p:nvPr>
            <p:ph type="subTitle" idx="1"/>
          </p:nvPr>
        </p:nvSpPr>
        <p:spPr/>
        <p:txBody>
          <a:bodyPr>
            <a:normAutofit fontScale="70000" lnSpcReduction="20000"/>
          </a:bodyPr>
          <a:lstStyle/>
          <a:p>
            <a:r>
              <a:rPr lang="en-US" b="1" dirty="0">
                <a:solidFill>
                  <a:schemeClr val="tx1"/>
                </a:solidFill>
              </a:rPr>
              <a:t>Basal Angiosperms:  The ANA  </a:t>
            </a:r>
            <a:r>
              <a:rPr lang="en-US" sz="2600" dirty="0">
                <a:solidFill>
                  <a:schemeClr val="tx1"/>
                </a:solidFill>
              </a:rPr>
              <a:t>(used to be ANITA)</a:t>
            </a:r>
            <a:r>
              <a:rPr lang="en-US" dirty="0">
                <a:solidFill>
                  <a:schemeClr val="tx1"/>
                </a:solidFill>
              </a:rPr>
              <a:t> </a:t>
            </a:r>
            <a:r>
              <a:rPr lang="en-US" b="1" dirty="0">
                <a:solidFill>
                  <a:schemeClr val="tx1"/>
                </a:solidFill>
              </a:rPr>
              <a:t>Grade</a:t>
            </a:r>
          </a:p>
          <a:p>
            <a:r>
              <a:rPr lang="en-US" dirty="0"/>
              <a:t>(</a:t>
            </a:r>
            <a:r>
              <a:rPr lang="en-US" dirty="0" err="1">
                <a:solidFill>
                  <a:srgbClr val="FF0000"/>
                </a:solidFill>
              </a:rPr>
              <a:t>A</a:t>
            </a:r>
            <a:r>
              <a:rPr lang="en-US" dirty="0" err="1"/>
              <a:t>mborella</a:t>
            </a:r>
            <a:r>
              <a:rPr lang="en-US" dirty="0"/>
              <a:t>, </a:t>
            </a:r>
            <a:r>
              <a:rPr lang="en-US" dirty="0" err="1">
                <a:solidFill>
                  <a:srgbClr val="FF0000"/>
                </a:solidFill>
              </a:rPr>
              <a:t>N</a:t>
            </a:r>
            <a:r>
              <a:rPr lang="en-US" dirty="0" err="1"/>
              <a:t>ymphaeales</a:t>
            </a:r>
            <a:r>
              <a:rPr lang="en-US" dirty="0"/>
              <a:t>, (</a:t>
            </a:r>
            <a:r>
              <a:rPr lang="en-US" dirty="0" err="1">
                <a:solidFill>
                  <a:srgbClr val="FF0000"/>
                </a:solidFill>
              </a:rPr>
              <a:t>I</a:t>
            </a:r>
            <a:r>
              <a:rPr lang="en-US" dirty="0" err="1"/>
              <a:t>lliciaceae</a:t>
            </a:r>
            <a:r>
              <a:rPr lang="en-US" dirty="0"/>
              <a:t>, </a:t>
            </a:r>
            <a:r>
              <a:rPr lang="en-US" dirty="0" err="1">
                <a:solidFill>
                  <a:srgbClr val="FF0000"/>
                </a:solidFill>
              </a:rPr>
              <a:t>T</a:t>
            </a:r>
            <a:r>
              <a:rPr lang="en-US" dirty="0" err="1"/>
              <a:t>rimeniaceae</a:t>
            </a:r>
            <a:r>
              <a:rPr lang="en-US" dirty="0"/>
              <a:t>) and </a:t>
            </a:r>
            <a:r>
              <a:rPr lang="en-US" dirty="0" err="1">
                <a:solidFill>
                  <a:srgbClr val="FF0000"/>
                </a:solidFill>
              </a:rPr>
              <a:t>A</a:t>
            </a:r>
            <a:r>
              <a:rPr lang="en-US" dirty="0" err="1"/>
              <a:t>ustrobaileyaceae</a:t>
            </a:r>
            <a:r>
              <a:rPr lang="en-US" dirty="0"/>
              <a:t>)</a:t>
            </a:r>
          </a:p>
          <a:p>
            <a:r>
              <a:rPr lang="en-US" dirty="0"/>
              <a:t>Judd et al pp. 235-249</a:t>
            </a:r>
          </a:p>
        </p:txBody>
      </p:sp>
    </p:spTree>
    <p:extLst>
      <p:ext uri="{BB962C8B-B14F-4D97-AF65-F5344CB8AC3E}">
        <p14:creationId xmlns:p14="http://schemas.microsoft.com/office/powerpoint/2010/main" val="2388362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Flowers of Early Angiosperms</a:t>
            </a:r>
            <a:br>
              <a:rPr lang="en-US" dirty="0"/>
            </a:br>
            <a:r>
              <a:rPr lang="en-US" dirty="0"/>
              <a:t>(as judged by the ANA Grade)</a:t>
            </a:r>
          </a:p>
        </p:txBody>
      </p:sp>
      <p:sp>
        <p:nvSpPr>
          <p:cNvPr id="3" name="Content Placeholder 2"/>
          <p:cNvSpPr>
            <a:spLocks noGrp="1"/>
          </p:cNvSpPr>
          <p:nvPr>
            <p:ph idx="1"/>
          </p:nvPr>
        </p:nvSpPr>
        <p:spPr/>
        <p:txBody>
          <a:bodyPr>
            <a:normAutofit fontScale="92500" lnSpcReduction="20000"/>
          </a:bodyPr>
          <a:lstStyle/>
          <a:p>
            <a:r>
              <a:rPr lang="en-US" dirty="0"/>
              <a:t>Insect pollinated</a:t>
            </a:r>
          </a:p>
          <a:p>
            <a:r>
              <a:rPr lang="en-US" dirty="0"/>
              <a:t>Radially symmetrical</a:t>
            </a:r>
          </a:p>
          <a:p>
            <a:r>
              <a:rPr lang="en-US" dirty="0"/>
              <a:t>Bisexual (although not </a:t>
            </a:r>
            <a:r>
              <a:rPr lang="en-US" dirty="0" err="1"/>
              <a:t>Amborella</a:t>
            </a:r>
            <a:r>
              <a:rPr lang="en-US" dirty="0"/>
              <a:t>) and hypogynous</a:t>
            </a:r>
          </a:p>
          <a:p>
            <a:r>
              <a:rPr lang="en-US" dirty="0"/>
              <a:t>Parts several to numerous</a:t>
            </a:r>
          </a:p>
          <a:p>
            <a:r>
              <a:rPr lang="en-US" dirty="0"/>
              <a:t>Parts free and distinct</a:t>
            </a:r>
          </a:p>
          <a:p>
            <a:r>
              <a:rPr lang="en-US" dirty="0" err="1"/>
              <a:t>Perianth</a:t>
            </a:r>
            <a:r>
              <a:rPr lang="en-US" dirty="0"/>
              <a:t> poorly differentiated into calyx and corolla (i.e., with </a:t>
            </a:r>
            <a:r>
              <a:rPr lang="en-US" dirty="0" err="1"/>
              <a:t>tepals</a:t>
            </a:r>
            <a:r>
              <a:rPr lang="en-US" dirty="0"/>
              <a:t>)</a:t>
            </a:r>
          </a:p>
          <a:p>
            <a:r>
              <a:rPr lang="en-US" dirty="0"/>
              <a:t>Stamens poorly differentiated into anthers and filaments</a:t>
            </a:r>
          </a:p>
          <a:p>
            <a:endParaRPr lang="en-US" dirty="0"/>
          </a:p>
          <a:p>
            <a:endParaRPr lang="en-US" dirty="0"/>
          </a:p>
        </p:txBody>
      </p:sp>
    </p:spTree>
    <p:extLst>
      <p:ext uri="{BB962C8B-B14F-4D97-AF65-F5344CB8AC3E}">
        <p14:creationId xmlns:p14="http://schemas.microsoft.com/office/powerpoint/2010/main" val="3330110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Flowers of Early Angiosperms</a:t>
            </a:r>
            <a:br>
              <a:rPr lang="en-US" dirty="0"/>
            </a:br>
            <a:r>
              <a:rPr lang="en-US" dirty="0"/>
              <a:t>(as judged by the ANA Grade)</a:t>
            </a:r>
          </a:p>
        </p:txBody>
      </p:sp>
      <p:sp>
        <p:nvSpPr>
          <p:cNvPr id="3" name="Content Placeholder 2"/>
          <p:cNvSpPr>
            <a:spLocks noGrp="1"/>
          </p:cNvSpPr>
          <p:nvPr>
            <p:ph idx="1"/>
          </p:nvPr>
        </p:nvSpPr>
        <p:spPr/>
        <p:txBody>
          <a:bodyPr>
            <a:normAutofit fontScale="92500" lnSpcReduction="10000"/>
          </a:bodyPr>
          <a:lstStyle/>
          <a:p>
            <a:r>
              <a:rPr lang="en-US" dirty="0"/>
              <a:t>Pollen grains </a:t>
            </a:r>
            <a:r>
              <a:rPr lang="en-US" dirty="0" err="1"/>
              <a:t>monosulcate</a:t>
            </a:r>
            <a:r>
              <a:rPr lang="en-US" dirty="0"/>
              <a:t> </a:t>
            </a:r>
          </a:p>
          <a:p>
            <a:r>
              <a:rPr lang="en-US" dirty="0"/>
              <a:t>Carpels with poorly differentiated stigma and style</a:t>
            </a:r>
          </a:p>
          <a:p>
            <a:r>
              <a:rPr lang="en-US" b="1" u="sng" dirty="0"/>
              <a:t>Carpel margins sealed by a secretion rather than fusion of epidermal layers as in other angiosperms</a:t>
            </a:r>
            <a:r>
              <a:rPr lang="en-US" b="1" dirty="0"/>
              <a:t>.</a:t>
            </a:r>
          </a:p>
          <a:p>
            <a:r>
              <a:rPr lang="en-US" dirty="0"/>
              <a:t>Female gametophyte may have unusual numbers of cells and </a:t>
            </a:r>
            <a:r>
              <a:rPr lang="en-US" dirty="0" err="1"/>
              <a:t>ploidy</a:t>
            </a:r>
            <a:r>
              <a:rPr lang="en-US" dirty="0"/>
              <a:t> level of endosperm:  most other angiosperms have an 8-nucleate female gametophyte and triploid endosperm</a:t>
            </a:r>
          </a:p>
        </p:txBody>
      </p:sp>
    </p:spTree>
    <p:extLst>
      <p:ext uri="{BB962C8B-B14F-4D97-AF65-F5344CB8AC3E}">
        <p14:creationId xmlns:p14="http://schemas.microsoft.com/office/powerpoint/2010/main" val="1808788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Amborella</a:t>
            </a:r>
            <a:r>
              <a:rPr lang="en-US" dirty="0"/>
              <a:t> </a:t>
            </a:r>
            <a:r>
              <a:rPr lang="en-US" dirty="0" err="1"/>
              <a:t>trichopoda</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2747970" cy="471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057400"/>
            <a:ext cx="4933950" cy="338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335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Amborella</a:t>
            </a:r>
            <a:r>
              <a:rPr lang="en-US" dirty="0"/>
              <a:t> </a:t>
            </a:r>
            <a:r>
              <a:rPr lang="en-US" dirty="0" err="1"/>
              <a:t>trichopoda</a:t>
            </a:r>
            <a:r>
              <a:rPr lang="en-US" dirty="0"/>
              <a:t>:  flower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205662"/>
            <a:ext cx="3164967" cy="319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1752600"/>
            <a:ext cx="3124200" cy="4801314"/>
          </a:xfrm>
          <a:prstGeom prst="rect">
            <a:avLst/>
          </a:prstGeom>
          <a:noFill/>
        </p:spPr>
        <p:txBody>
          <a:bodyPr wrap="square" rtlCol="0">
            <a:spAutoFit/>
          </a:bodyPr>
          <a:lstStyle/>
          <a:p>
            <a:r>
              <a:rPr lang="en-US" dirty="0"/>
              <a:t>Lacks vessels </a:t>
            </a:r>
            <a:r>
              <a:rPr lang="en-US"/>
              <a:t>in xylem</a:t>
            </a:r>
            <a:endParaRPr lang="en-US" dirty="0"/>
          </a:p>
          <a:p>
            <a:r>
              <a:rPr lang="en-US" dirty="0"/>
              <a:t>9-nucleate female gametophyte and triploid endosperm</a:t>
            </a:r>
          </a:p>
          <a:p>
            <a:r>
              <a:rPr lang="en-US" dirty="0"/>
              <a:t>Shrub</a:t>
            </a:r>
          </a:p>
          <a:p>
            <a:r>
              <a:rPr lang="en-US" dirty="0"/>
              <a:t>Stigma and style poorly differentiated</a:t>
            </a:r>
          </a:p>
          <a:p>
            <a:r>
              <a:rPr lang="en-US" dirty="0"/>
              <a:t>Flowers unisexual, </a:t>
            </a:r>
            <a:r>
              <a:rPr lang="en-US" dirty="0" err="1"/>
              <a:t>carpellate</a:t>
            </a:r>
            <a:r>
              <a:rPr lang="en-US" dirty="0"/>
              <a:t> flowers have sterile stamens </a:t>
            </a:r>
          </a:p>
          <a:p>
            <a:r>
              <a:rPr lang="en-US" dirty="0"/>
              <a:t>(</a:t>
            </a:r>
            <a:r>
              <a:rPr lang="en-US" dirty="0" err="1"/>
              <a:t>staminodes</a:t>
            </a:r>
            <a:r>
              <a:rPr lang="en-US" dirty="0"/>
              <a:t>)</a:t>
            </a:r>
          </a:p>
          <a:p>
            <a:r>
              <a:rPr lang="en-US" dirty="0" err="1"/>
              <a:t>Tepals</a:t>
            </a:r>
            <a:r>
              <a:rPr lang="en-US" dirty="0"/>
              <a:t>=  no differentiation into sepals and petals</a:t>
            </a:r>
          </a:p>
          <a:p>
            <a:r>
              <a:rPr lang="en-US" dirty="0"/>
              <a:t>Stamens poorly delimited </a:t>
            </a:r>
          </a:p>
          <a:p>
            <a:r>
              <a:rPr lang="en-US" dirty="0"/>
              <a:t>between anther and filament</a:t>
            </a:r>
          </a:p>
          <a:p>
            <a:r>
              <a:rPr lang="en-US" dirty="0"/>
              <a:t>(filament short);  inner </a:t>
            </a:r>
          </a:p>
          <a:p>
            <a:r>
              <a:rPr lang="en-US" dirty="0"/>
              <a:t>stamens frequently sterile</a:t>
            </a:r>
          </a:p>
          <a:p>
            <a:r>
              <a:rPr lang="en-US" dirty="0"/>
              <a:t>(</a:t>
            </a:r>
            <a:r>
              <a:rPr lang="en-US" dirty="0" err="1"/>
              <a:t>staminodes</a:t>
            </a:r>
            <a:r>
              <a:rPr lang="en-US" dirty="0"/>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506926"/>
            <a:ext cx="3448050" cy="307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V="1">
            <a:off x="2590800" y="2286000"/>
            <a:ext cx="1295400" cy="10362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752600" y="3048000"/>
            <a:ext cx="2954083" cy="1354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5213172"/>
            <a:ext cx="1790700" cy="108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50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Amborella</a:t>
            </a:r>
            <a:r>
              <a:rPr lang="en-US" dirty="0"/>
              <a:t> </a:t>
            </a:r>
            <a:r>
              <a:rPr lang="en-US" dirty="0" err="1"/>
              <a:t>trichopoda</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716024"/>
            <a:ext cx="6498151" cy="4882896"/>
          </a:xfrm>
          <a:prstGeom prst="rect">
            <a:avLst/>
          </a:prstGeom>
        </p:spPr>
      </p:pic>
      <p:sp>
        <p:nvSpPr>
          <p:cNvPr id="4" name="Oval 3"/>
          <p:cNvSpPr/>
          <p:nvPr/>
        </p:nvSpPr>
        <p:spPr>
          <a:xfrm>
            <a:off x="1447799" y="1066800"/>
            <a:ext cx="3096675" cy="556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685800" y="4059936"/>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2743200"/>
            <a:ext cx="1143000" cy="646331"/>
          </a:xfrm>
          <a:prstGeom prst="rect">
            <a:avLst/>
          </a:prstGeom>
          <a:noFill/>
        </p:spPr>
        <p:txBody>
          <a:bodyPr wrap="square" rtlCol="0">
            <a:spAutoFit/>
          </a:bodyPr>
          <a:lstStyle/>
          <a:p>
            <a:r>
              <a:rPr lang="en-US" dirty="0" err="1"/>
              <a:t>Tracheids</a:t>
            </a:r>
            <a:r>
              <a:rPr lang="en-US" dirty="0"/>
              <a:t> yes!</a:t>
            </a:r>
          </a:p>
        </p:txBody>
      </p:sp>
      <p:cxnSp>
        <p:nvCxnSpPr>
          <p:cNvPr id="9" name="Straight Connector 8"/>
          <p:cNvCxnSpPr/>
          <p:nvPr/>
        </p:nvCxnSpPr>
        <p:spPr>
          <a:xfrm>
            <a:off x="723900" y="3505200"/>
            <a:ext cx="0" cy="554736"/>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p:cNvSpPr/>
          <p:nvPr/>
        </p:nvSpPr>
        <p:spPr>
          <a:xfrm flipH="1" flipV="1">
            <a:off x="4419600" y="1066800"/>
            <a:ext cx="3027241" cy="5181599"/>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446841" y="1600200"/>
            <a:ext cx="1544759" cy="646331"/>
          </a:xfrm>
          <a:prstGeom prst="rect">
            <a:avLst/>
          </a:prstGeom>
          <a:noFill/>
        </p:spPr>
        <p:txBody>
          <a:bodyPr wrap="square" rtlCol="0">
            <a:spAutoFit/>
          </a:bodyPr>
          <a:lstStyle/>
          <a:p>
            <a:r>
              <a:rPr lang="en-US" dirty="0"/>
              <a:t>Vessel elements NO!</a:t>
            </a:r>
          </a:p>
        </p:txBody>
      </p:sp>
    </p:spTree>
    <p:extLst>
      <p:ext uri="{BB962C8B-B14F-4D97-AF65-F5344CB8AC3E}">
        <p14:creationId xmlns:p14="http://schemas.microsoft.com/office/powerpoint/2010/main" val="3237290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Amborella</a:t>
            </a:r>
            <a:r>
              <a:rPr lang="en-US" dirty="0"/>
              <a:t> </a:t>
            </a:r>
            <a:r>
              <a:rPr lang="en-US" dirty="0" err="1"/>
              <a:t>trichopoda</a:t>
            </a:r>
            <a:r>
              <a:rPr lang="en-US" dirty="0"/>
              <a:t>:  other distinctive features</a:t>
            </a:r>
          </a:p>
        </p:txBody>
      </p:sp>
      <p:sp>
        <p:nvSpPr>
          <p:cNvPr id="3" name="Content Placeholder 2"/>
          <p:cNvSpPr>
            <a:spLocks noGrp="1"/>
          </p:cNvSpPr>
          <p:nvPr>
            <p:ph idx="1"/>
          </p:nvPr>
        </p:nvSpPr>
        <p:spPr/>
        <p:txBody>
          <a:bodyPr/>
          <a:lstStyle/>
          <a:p>
            <a:r>
              <a:rPr lang="en-US" dirty="0"/>
              <a:t>Fruit (Yes, our first plant with a fruit!!) is an ovoid red drupe</a:t>
            </a:r>
          </a:p>
          <a:p>
            <a:r>
              <a:rPr lang="en-US" dirty="0"/>
              <a:t>“More or less </a:t>
            </a:r>
            <a:r>
              <a:rPr lang="en-US" dirty="0" err="1"/>
              <a:t>inaperturate</a:t>
            </a:r>
            <a:r>
              <a:rPr lang="en-US" dirty="0"/>
              <a:t> pollen” J&amp;C pg. 233</a:t>
            </a:r>
          </a:p>
          <a:p>
            <a:r>
              <a:rPr lang="en-US" dirty="0"/>
              <a:t>Both insect and wind pollinated</a:t>
            </a:r>
          </a:p>
          <a:p>
            <a:r>
              <a:rPr lang="en-US" dirty="0"/>
              <a:t>Drupes are dispersed by birds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505200"/>
            <a:ext cx="23812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995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Nymphaeales</a:t>
            </a:r>
            <a:r>
              <a:rPr lang="en-US" dirty="0"/>
              <a:t>:  Water </a:t>
            </a:r>
            <a:r>
              <a:rPr lang="en-US" dirty="0" err="1"/>
              <a:t>Lillies</a:t>
            </a:r>
            <a:endParaRPr lang="en-US" dirty="0"/>
          </a:p>
        </p:txBody>
      </p:sp>
      <p:pic>
        <p:nvPicPr>
          <p:cNvPr id="5" name="Content Placeholder 4">
            <a:extLst>
              <a:ext uri="{FF2B5EF4-FFF2-40B4-BE49-F238E27FC236}">
                <a16:creationId xmlns:a16="http://schemas.microsoft.com/office/drawing/2014/main" id="{3229F9CA-184F-41EC-B449-C53D60519BC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128270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6496050" cy="487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366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Nymphaeles</a:t>
            </a:r>
            <a:r>
              <a:rPr lang="en-US" dirty="0"/>
              <a:t>:  Water </a:t>
            </a:r>
            <a:r>
              <a:rPr lang="en-US" dirty="0" err="1"/>
              <a:t>Lillies</a:t>
            </a:r>
            <a:endParaRPr lang="en-US" dirty="0"/>
          </a:p>
        </p:txBody>
      </p:sp>
      <p:sp>
        <p:nvSpPr>
          <p:cNvPr id="3" name="Content Placeholder 2"/>
          <p:cNvSpPr>
            <a:spLocks noGrp="1"/>
          </p:cNvSpPr>
          <p:nvPr>
            <p:ph idx="1"/>
          </p:nvPr>
        </p:nvSpPr>
        <p:spPr/>
        <p:txBody>
          <a:bodyPr/>
          <a:lstStyle/>
          <a:p>
            <a:r>
              <a:rPr lang="en-US" dirty="0"/>
              <a:t>Either lack vessels or have intermediate tracheid-like vessel.  </a:t>
            </a:r>
          </a:p>
          <a:p>
            <a:r>
              <a:rPr lang="en-US" dirty="0" err="1"/>
              <a:t>Tepals</a:t>
            </a:r>
            <a:endParaRPr lang="en-US" dirty="0"/>
          </a:p>
          <a:p>
            <a:r>
              <a:rPr lang="en-US" dirty="0"/>
              <a:t>Stems with conspicuous air canals</a:t>
            </a:r>
          </a:p>
          <a:p>
            <a:r>
              <a:rPr lang="en-US" dirty="0"/>
              <a:t>Aquatic</a:t>
            </a:r>
          </a:p>
          <a:p>
            <a:r>
              <a:rPr lang="en-US" dirty="0" err="1"/>
              <a:t>Tepals</a:t>
            </a:r>
            <a:r>
              <a:rPr lang="en-US" dirty="0"/>
              <a:t> seem to intergrade with stamens</a:t>
            </a:r>
          </a:p>
          <a:p>
            <a:r>
              <a:rPr lang="en-US" dirty="0"/>
              <a:t>Stamens sometimes poorly differentiated into anther and filament</a:t>
            </a:r>
          </a:p>
        </p:txBody>
      </p:sp>
    </p:spTree>
    <p:extLst>
      <p:ext uri="{BB962C8B-B14F-4D97-AF65-F5344CB8AC3E}">
        <p14:creationId xmlns:p14="http://schemas.microsoft.com/office/powerpoint/2010/main" val="3527459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Stamens</a:t>
            </a:r>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3143250" cy="472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77167"/>
            <a:ext cx="2657475" cy="437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24600" y="2057400"/>
            <a:ext cx="2133600" cy="923330"/>
          </a:xfrm>
          <a:prstGeom prst="rect">
            <a:avLst/>
          </a:prstGeom>
          <a:noFill/>
        </p:spPr>
        <p:txBody>
          <a:bodyPr wrap="square" rtlCol="0">
            <a:spAutoFit/>
          </a:bodyPr>
          <a:lstStyle/>
          <a:p>
            <a:r>
              <a:rPr lang="en-US" dirty="0"/>
              <a:t>Stamen poorly differentiated into filament and anther</a:t>
            </a:r>
          </a:p>
        </p:txBody>
      </p:sp>
      <p:sp>
        <p:nvSpPr>
          <p:cNvPr id="6" name="TextBox 5"/>
          <p:cNvSpPr txBox="1"/>
          <p:nvPr/>
        </p:nvSpPr>
        <p:spPr>
          <a:xfrm>
            <a:off x="2562225" y="5715000"/>
            <a:ext cx="2009775" cy="923330"/>
          </a:xfrm>
          <a:prstGeom prst="rect">
            <a:avLst/>
          </a:prstGeom>
          <a:noFill/>
        </p:spPr>
        <p:txBody>
          <a:bodyPr wrap="square" rtlCol="0">
            <a:spAutoFit/>
          </a:bodyPr>
          <a:lstStyle/>
          <a:p>
            <a:r>
              <a:rPr lang="en-US" dirty="0"/>
              <a:t>Petals seem to intergrade into stamens</a:t>
            </a:r>
          </a:p>
        </p:txBody>
      </p:sp>
      <p:cxnSp>
        <p:nvCxnSpPr>
          <p:cNvPr id="8" name="Straight Arrow Connector 7"/>
          <p:cNvCxnSpPr/>
          <p:nvPr/>
        </p:nvCxnSpPr>
        <p:spPr>
          <a:xfrm flipH="1" flipV="1">
            <a:off x="1600200" y="5715000"/>
            <a:ext cx="962025"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8800" y="4724400"/>
            <a:ext cx="733425"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562225" y="5105400"/>
            <a:ext cx="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362200" y="4114800"/>
            <a:ext cx="200025"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414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105775" cy="6305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rot="19656845">
            <a:off x="1081107" y="-123202"/>
            <a:ext cx="2303325" cy="69819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4419600" y="5943600"/>
            <a:ext cx="1600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48400" y="5791200"/>
            <a:ext cx="1828800" cy="381001"/>
          </a:xfrm>
          <a:prstGeom prst="rect">
            <a:avLst/>
          </a:prstGeom>
          <a:noFill/>
        </p:spPr>
        <p:txBody>
          <a:bodyPr wrap="square" rtlCol="0">
            <a:spAutoFit/>
          </a:bodyPr>
          <a:lstStyle/>
          <a:p>
            <a:r>
              <a:rPr lang="en-US" b="1" dirty="0"/>
              <a:t>ANA Grade</a:t>
            </a:r>
          </a:p>
        </p:txBody>
      </p:sp>
      <p:sp>
        <p:nvSpPr>
          <p:cNvPr id="2" name="Oval 1"/>
          <p:cNvSpPr/>
          <p:nvPr/>
        </p:nvSpPr>
        <p:spPr>
          <a:xfrm>
            <a:off x="3124200" y="685800"/>
            <a:ext cx="990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876800" y="381000"/>
            <a:ext cx="1295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76800" y="1676400"/>
            <a:ext cx="6477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91400" y="1676400"/>
            <a:ext cx="8382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419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Nymphaeles</a:t>
            </a:r>
            <a:r>
              <a:rPr lang="en-US" dirty="0"/>
              <a:t>:  Water </a:t>
            </a:r>
            <a:r>
              <a:rPr lang="en-US" dirty="0" err="1"/>
              <a:t>Lillies</a:t>
            </a:r>
            <a:endParaRPr lang="en-US" dirty="0"/>
          </a:p>
        </p:txBody>
      </p:sp>
      <p:sp>
        <p:nvSpPr>
          <p:cNvPr id="3" name="Content Placeholder 2"/>
          <p:cNvSpPr>
            <a:spLocks noGrp="1"/>
          </p:cNvSpPr>
          <p:nvPr>
            <p:ph idx="1"/>
          </p:nvPr>
        </p:nvSpPr>
        <p:spPr/>
        <p:txBody>
          <a:bodyPr/>
          <a:lstStyle/>
          <a:p>
            <a:r>
              <a:rPr lang="en-US" dirty="0"/>
              <a:t>Pollen grains usually </a:t>
            </a:r>
            <a:r>
              <a:rPr lang="en-US" dirty="0" err="1"/>
              <a:t>monosulcate</a:t>
            </a:r>
            <a:endParaRPr lang="en-US" dirty="0"/>
          </a:p>
          <a:p>
            <a:r>
              <a:rPr lang="en-US" dirty="0"/>
              <a:t>Carpels distinct or connate</a:t>
            </a:r>
          </a:p>
          <a:p>
            <a:r>
              <a:rPr lang="en-US" dirty="0"/>
              <a:t>Some flowers attract beetles by producing heat (!) along with a strong fruity odor, flowers opening and closing daily to trap the beetles</a:t>
            </a:r>
          </a:p>
          <a:p>
            <a:r>
              <a:rPr lang="en-US" dirty="0"/>
              <a:t>4 cell/4 nucleus female gametophyte and diploid endosperm!</a:t>
            </a:r>
          </a:p>
          <a:p>
            <a:endParaRPr lang="en-US" dirty="0"/>
          </a:p>
          <a:p>
            <a:endParaRPr lang="en-US" dirty="0"/>
          </a:p>
          <a:p>
            <a:endParaRPr lang="en-US" dirty="0"/>
          </a:p>
        </p:txBody>
      </p:sp>
    </p:spTree>
    <p:extLst>
      <p:ext uri="{BB962C8B-B14F-4D97-AF65-F5344CB8AC3E}">
        <p14:creationId xmlns:p14="http://schemas.microsoft.com/office/powerpoint/2010/main" val="533203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Nymphaceae</a:t>
            </a:r>
            <a:r>
              <a:rPr lang="en-US" dirty="0"/>
              <a:t>: </a:t>
            </a:r>
            <a:r>
              <a:rPr lang="en-US"/>
              <a:t>Nymphaea </a:t>
            </a:r>
            <a:r>
              <a:rPr lang="en-US" dirty="0" err="1"/>
              <a:t>odorata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600200"/>
            <a:ext cx="6023144" cy="4525963"/>
          </a:xfrm>
        </p:spPr>
      </p:pic>
      <p:sp>
        <p:nvSpPr>
          <p:cNvPr id="5" name="Oval 4"/>
          <p:cNvSpPr/>
          <p:nvPr/>
        </p:nvSpPr>
        <p:spPr>
          <a:xfrm rot="1619833">
            <a:off x="4397869" y="2191849"/>
            <a:ext cx="1756589" cy="3657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553200" y="2667000"/>
            <a:ext cx="1752600" cy="646331"/>
          </a:xfrm>
          <a:prstGeom prst="rect">
            <a:avLst/>
          </a:prstGeom>
          <a:noFill/>
        </p:spPr>
        <p:txBody>
          <a:bodyPr wrap="square" rtlCol="0">
            <a:spAutoFit/>
          </a:bodyPr>
          <a:lstStyle/>
          <a:p>
            <a:r>
              <a:rPr lang="en-US" dirty="0"/>
              <a:t>(F-H) Petal-like stamens</a:t>
            </a:r>
          </a:p>
        </p:txBody>
      </p:sp>
      <p:sp>
        <p:nvSpPr>
          <p:cNvPr id="7" name="TextBox 6"/>
          <p:cNvSpPr txBox="1"/>
          <p:nvPr/>
        </p:nvSpPr>
        <p:spPr>
          <a:xfrm>
            <a:off x="6553200" y="4343400"/>
            <a:ext cx="1524000" cy="369332"/>
          </a:xfrm>
          <a:prstGeom prst="rect">
            <a:avLst/>
          </a:prstGeom>
          <a:noFill/>
        </p:spPr>
        <p:txBody>
          <a:bodyPr wrap="square" rtlCol="0">
            <a:spAutoFit/>
          </a:bodyPr>
          <a:lstStyle/>
          <a:p>
            <a:r>
              <a:rPr lang="en-US" dirty="0"/>
              <a:t>(E) Petal</a:t>
            </a:r>
          </a:p>
        </p:txBody>
      </p:sp>
      <p:sp>
        <p:nvSpPr>
          <p:cNvPr id="8" name="TextBox 7"/>
          <p:cNvSpPr txBox="1"/>
          <p:nvPr/>
        </p:nvSpPr>
        <p:spPr>
          <a:xfrm>
            <a:off x="6400800" y="5029199"/>
            <a:ext cx="2667000" cy="646331"/>
          </a:xfrm>
          <a:prstGeom prst="rect">
            <a:avLst/>
          </a:prstGeom>
          <a:noFill/>
        </p:spPr>
        <p:txBody>
          <a:bodyPr wrap="square" rtlCol="0">
            <a:spAutoFit/>
          </a:bodyPr>
          <a:lstStyle/>
          <a:p>
            <a:r>
              <a:rPr lang="en-US" dirty="0"/>
              <a:t>Petals seem to intergrade into stamens</a:t>
            </a:r>
          </a:p>
        </p:txBody>
      </p:sp>
      <p:cxnSp>
        <p:nvCxnSpPr>
          <p:cNvPr id="10" name="Straight Arrow Connector 9"/>
          <p:cNvCxnSpPr/>
          <p:nvPr/>
        </p:nvCxnSpPr>
        <p:spPr>
          <a:xfrm flipH="1">
            <a:off x="5943600" y="5352364"/>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995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Austrobaileyales</a:t>
            </a:r>
            <a:r>
              <a:rPr lang="en-US" dirty="0"/>
              <a:t> (Star Anise Family)</a:t>
            </a:r>
            <a:br>
              <a:rPr lang="en-US" dirty="0"/>
            </a:br>
            <a:r>
              <a:rPr lang="en-US" sz="2200" dirty="0"/>
              <a:t>(includes </a:t>
            </a:r>
            <a:r>
              <a:rPr lang="en-US" sz="2200" dirty="0" err="1"/>
              <a:t>Illiciaceae</a:t>
            </a:r>
            <a:r>
              <a:rPr lang="en-US" sz="2200" dirty="0"/>
              <a:t>, </a:t>
            </a:r>
            <a:r>
              <a:rPr lang="en-US" sz="2200" dirty="0" err="1"/>
              <a:t>Austrobaileyaceae</a:t>
            </a:r>
            <a:r>
              <a:rPr lang="en-US" sz="2200" dirty="0"/>
              <a:t> and </a:t>
            </a:r>
            <a:r>
              <a:rPr lang="en-US" sz="2200" dirty="0" err="1"/>
              <a:t>Trimeniacae</a:t>
            </a:r>
            <a:endParaRPr lang="en-US" sz="2200"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455" y="1828800"/>
            <a:ext cx="49339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39000" y="4876800"/>
            <a:ext cx="1295400" cy="381000"/>
          </a:xfrm>
          <a:prstGeom prst="rect">
            <a:avLst/>
          </a:prstGeom>
          <a:noFill/>
        </p:spPr>
        <p:txBody>
          <a:bodyPr wrap="square" rtlCol="0">
            <a:spAutoFit/>
          </a:bodyPr>
          <a:lstStyle/>
          <a:p>
            <a:r>
              <a:rPr lang="en-US" dirty="0" err="1"/>
              <a:t>Illicium</a:t>
            </a:r>
            <a:endParaRPr lang="en-US" dirty="0"/>
          </a:p>
        </p:txBody>
      </p:sp>
    </p:spTree>
    <p:extLst>
      <p:ext uri="{BB962C8B-B14F-4D97-AF65-F5344CB8AC3E}">
        <p14:creationId xmlns:p14="http://schemas.microsoft.com/office/powerpoint/2010/main" val="3198649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Illiciaceae</a:t>
            </a:r>
            <a:endParaRPr lang="en-US" dirty="0"/>
          </a:p>
        </p:txBody>
      </p:sp>
      <p:sp>
        <p:nvSpPr>
          <p:cNvPr id="3" name="Content Placeholder 2"/>
          <p:cNvSpPr>
            <a:spLocks noGrp="1"/>
          </p:cNvSpPr>
          <p:nvPr>
            <p:ph idx="1"/>
          </p:nvPr>
        </p:nvSpPr>
        <p:spPr/>
        <p:txBody>
          <a:bodyPr/>
          <a:lstStyle/>
          <a:p>
            <a:r>
              <a:rPr lang="en-US" dirty="0"/>
              <a:t>Stamens still poorly differentiated into filament and anther</a:t>
            </a:r>
          </a:p>
          <a:p>
            <a:r>
              <a:rPr lang="en-US" dirty="0"/>
              <a:t>Vessel elements clearly present</a:t>
            </a:r>
          </a:p>
          <a:p>
            <a:r>
              <a:rPr lang="en-US" dirty="0" err="1"/>
              <a:t>Tepals</a:t>
            </a:r>
            <a:r>
              <a:rPr lang="en-US" dirty="0"/>
              <a:t> still present</a:t>
            </a:r>
          </a:p>
          <a:p>
            <a:r>
              <a:rPr lang="en-US" dirty="0"/>
              <a:t>Fruit a star-like aggregate of 1-seeded follicles</a:t>
            </a:r>
          </a:p>
          <a:p>
            <a:r>
              <a:rPr lang="en-US" dirty="0"/>
              <a:t>Endosperm diploid</a:t>
            </a:r>
          </a:p>
          <a:p>
            <a:r>
              <a:rPr lang="en-US" dirty="0"/>
              <a:t>Pollen grains with 3 (or 6) </a:t>
            </a:r>
            <a:r>
              <a:rPr lang="en-US" dirty="0" err="1"/>
              <a:t>colpi</a:t>
            </a:r>
            <a:r>
              <a:rPr lang="en-US" dirty="0"/>
              <a:t>=furrows!!  -- a feature that leads to the </a:t>
            </a:r>
            <a:r>
              <a:rPr lang="en-US" dirty="0" err="1"/>
              <a:t>Eudicot</a:t>
            </a:r>
            <a:r>
              <a:rPr lang="en-US" dirty="0"/>
              <a:t> clade</a:t>
            </a:r>
          </a:p>
        </p:txBody>
      </p:sp>
    </p:spTree>
    <p:extLst>
      <p:ext uri="{BB962C8B-B14F-4D97-AF65-F5344CB8AC3E}">
        <p14:creationId xmlns:p14="http://schemas.microsoft.com/office/powerpoint/2010/main" val="1628294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Illiciaceae</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580" y="144780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533400" y="4876800"/>
            <a:ext cx="17526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33400" y="6019800"/>
            <a:ext cx="2133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 y="4800600"/>
            <a:ext cx="1676400" cy="923330"/>
          </a:xfrm>
          <a:prstGeom prst="rect">
            <a:avLst/>
          </a:prstGeom>
          <a:noFill/>
        </p:spPr>
        <p:txBody>
          <a:bodyPr wrap="square" rtlCol="0">
            <a:spAutoFit/>
          </a:bodyPr>
          <a:lstStyle/>
          <a:p>
            <a:r>
              <a:rPr lang="en-US" dirty="0"/>
              <a:t>Poorly differentiated stamens</a:t>
            </a:r>
          </a:p>
        </p:txBody>
      </p:sp>
      <p:sp>
        <p:nvSpPr>
          <p:cNvPr id="9" name="TextBox 8"/>
          <p:cNvSpPr txBox="1"/>
          <p:nvPr/>
        </p:nvSpPr>
        <p:spPr>
          <a:xfrm>
            <a:off x="6934200" y="4953000"/>
            <a:ext cx="1828800" cy="923330"/>
          </a:xfrm>
          <a:prstGeom prst="rect">
            <a:avLst/>
          </a:prstGeom>
          <a:noFill/>
        </p:spPr>
        <p:txBody>
          <a:bodyPr wrap="square" rtlCol="0">
            <a:spAutoFit/>
          </a:bodyPr>
          <a:lstStyle/>
          <a:p>
            <a:r>
              <a:rPr lang="en-US" dirty="0"/>
              <a:t>Poorly differentiated stigma and style</a:t>
            </a:r>
          </a:p>
        </p:txBody>
      </p:sp>
      <p:cxnSp>
        <p:nvCxnSpPr>
          <p:cNvPr id="11" name="Straight Arrow Connector 10"/>
          <p:cNvCxnSpPr/>
          <p:nvPr/>
        </p:nvCxnSpPr>
        <p:spPr>
          <a:xfrm flipH="1" flipV="1">
            <a:off x="3581400" y="3810000"/>
            <a:ext cx="33528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178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0F72D-DCF8-4942-8220-327008C220D7}"/>
              </a:ext>
            </a:extLst>
          </p:cNvPr>
          <p:cNvSpPr>
            <a:spLocks noGrp="1"/>
          </p:cNvSpPr>
          <p:nvPr>
            <p:ph type="title"/>
          </p:nvPr>
        </p:nvSpPr>
        <p:spPr/>
        <p:txBody>
          <a:bodyPr>
            <a:normAutofit fontScale="90000"/>
          </a:bodyPr>
          <a:lstStyle/>
          <a:p>
            <a:r>
              <a:rPr lang="en-US" dirty="0"/>
              <a:t>Star Anise– an Aggregate of follicles</a:t>
            </a:r>
          </a:p>
        </p:txBody>
      </p:sp>
      <p:pic>
        <p:nvPicPr>
          <p:cNvPr id="5" name="Content Placeholder 4" descr="A picture containing indoor&#10;&#10;Description generated with high confidence">
            <a:extLst>
              <a:ext uri="{FF2B5EF4-FFF2-40B4-BE49-F238E27FC236}">
                <a16:creationId xmlns:a16="http://schemas.microsoft.com/office/drawing/2014/main" id="{FBAE8A36-BE93-4083-BFB7-C528B2E1376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61124" y="1391517"/>
            <a:ext cx="3840163" cy="3394472"/>
          </a:xfrm>
        </p:spPr>
      </p:pic>
      <p:pic>
        <p:nvPicPr>
          <p:cNvPr id="7" name="Picture 6" descr="A close up of food&#10;&#10;Description generated with very high confidence">
            <a:extLst>
              <a:ext uri="{FF2B5EF4-FFF2-40B4-BE49-F238E27FC236}">
                <a16:creationId xmlns:a16="http://schemas.microsoft.com/office/drawing/2014/main" id="{2EC95D72-D02E-4533-A7ED-2101739F93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412973"/>
            <a:ext cx="3454400" cy="2590800"/>
          </a:xfrm>
          <a:prstGeom prst="rect">
            <a:avLst/>
          </a:prstGeom>
        </p:spPr>
      </p:pic>
      <p:pic>
        <p:nvPicPr>
          <p:cNvPr id="9" name="Picture 8" descr="A picture containing plant, food, sitting, chocolate&#10;&#10;Description generated with high confidence">
            <a:extLst>
              <a:ext uri="{FF2B5EF4-FFF2-40B4-BE49-F238E27FC236}">
                <a16:creationId xmlns:a16="http://schemas.microsoft.com/office/drawing/2014/main" id="{6B3B867E-F333-41F7-AFC1-EBC3ECE5AB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924421" y="2764294"/>
            <a:ext cx="4648203" cy="3486153"/>
          </a:xfrm>
          <a:prstGeom prst="rect">
            <a:avLst/>
          </a:prstGeom>
        </p:spPr>
      </p:pic>
      <p:pic>
        <p:nvPicPr>
          <p:cNvPr id="11" name="Picture 10" descr="A pile of food&#10;&#10;Description generated with very high confidence">
            <a:extLst>
              <a:ext uri="{FF2B5EF4-FFF2-40B4-BE49-F238E27FC236}">
                <a16:creationId xmlns:a16="http://schemas.microsoft.com/office/drawing/2014/main" id="{59CFF77C-B2C1-4C18-8DBD-4FAFA4CD2F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549059" y="3875085"/>
            <a:ext cx="3378728" cy="2534046"/>
          </a:xfrm>
          <a:prstGeom prst="rect">
            <a:avLst/>
          </a:prstGeom>
        </p:spPr>
      </p:pic>
      <p:sp>
        <p:nvSpPr>
          <p:cNvPr id="12" name="TextBox 11">
            <a:extLst>
              <a:ext uri="{FF2B5EF4-FFF2-40B4-BE49-F238E27FC236}">
                <a16:creationId xmlns:a16="http://schemas.microsoft.com/office/drawing/2014/main" id="{D225E4E0-1E6D-4034-AE20-2F18444FF949}"/>
              </a:ext>
            </a:extLst>
          </p:cNvPr>
          <p:cNvSpPr txBox="1"/>
          <p:nvPr/>
        </p:nvSpPr>
        <p:spPr>
          <a:xfrm>
            <a:off x="6781800" y="1219200"/>
            <a:ext cx="2209799" cy="923330"/>
          </a:xfrm>
          <a:prstGeom prst="rect">
            <a:avLst/>
          </a:prstGeom>
          <a:noFill/>
        </p:spPr>
        <p:txBody>
          <a:bodyPr wrap="square" rtlCol="0">
            <a:spAutoFit/>
          </a:bodyPr>
          <a:lstStyle/>
          <a:p>
            <a:r>
              <a:rPr lang="en-US" dirty="0"/>
              <a:t>The medina (old inner city) at Tangier, Morocco</a:t>
            </a:r>
          </a:p>
        </p:txBody>
      </p:sp>
      <p:sp>
        <p:nvSpPr>
          <p:cNvPr id="3" name="TextBox 2">
            <a:extLst>
              <a:ext uri="{FF2B5EF4-FFF2-40B4-BE49-F238E27FC236}">
                <a16:creationId xmlns:a16="http://schemas.microsoft.com/office/drawing/2014/main" id="{308D67F5-1806-404E-A49C-77413620E9DD}"/>
              </a:ext>
            </a:extLst>
          </p:cNvPr>
          <p:cNvSpPr txBox="1"/>
          <p:nvPr/>
        </p:nvSpPr>
        <p:spPr>
          <a:xfrm>
            <a:off x="344185" y="5044927"/>
            <a:ext cx="2667000" cy="1754326"/>
          </a:xfrm>
          <a:prstGeom prst="rect">
            <a:avLst/>
          </a:prstGeom>
          <a:noFill/>
        </p:spPr>
        <p:txBody>
          <a:bodyPr wrap="square" rtlCol="0">
            <a:spAutoFit/>
          </a:bodyPr>
          <a:lstStyle/>
          <a:p>
            <a:r>
              <a:rPr lang="en-US" dirty="0"/>
              <a:t>About 90% of the world's star anise crop is used for extraction of shikimic acid, a chemical intermediate used in the synthesis of oseltamivir (Tamiflu)</a:t>
            </a:r>
          </a:p>
        </p:txBody>
      </p:sp>
    </p:spTree>
    <p:extLst>
      <p:ext uri="{BB962C8B-B14F-4D97-AF65-F5344CB8AC3E}">
        <p14:creationId xmlns:p14="http://schemas.microsoft.com/office/powerpoint/2010/main" val="3578854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Vessel Members Clearly Present</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582" y="1524000"/>
            <a:ext cx="3545440" cy="493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46093"/>
            <a:ext cx="2314575" cy="528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538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2504"/>
            <a:ext cx="8534400" cy="6412992"/>
          </a:xfrm>
          <a:prstGeom prst="rect">
            <a:avLst/>
          </a:prstGeom>
        </p:spPr>
      </p:pic>
      <p:sp>
        <p:nvSpPr>
          <p:cNvPr id="5" name="Oval 4"/>
          <p:cNvSpPr/>
          <p:nvPr/>
        </p:nvSpPr>
        <p:spPr>
          <a:xfrm>
            <a:off x="3429000" y="222504"/>
            <a:ext cx="2286000" cy="22158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53000" y="222504"/>
            <a:ext cx="2286000" cy="374904"/>
          </a:xfrm>
          <a:prstGeom prst="rect">
            <a:avLst/>
          </a:prstGeom>
          <a:noFill/>
        </p:spPr>
        <p:txBody>
          <a:bodyPr wrap="square" rtlCol="0">
            <a:spAutoFit/>
          </a:bodyPr>
          <a:lstStyle/>
          <a:p>
            <a:r>
              <a:rPr lang="en-US" dirty="0" err="1"/>
              <a:t>Petaloid</a:t>
            </a:r>
            <a:r>
              <a:rPr lang="en-US" dirty="0"/>
              <a:t> stamens</a:t>
            </a:r>
          </a:p>
        </p:txBody>
      </p:sp>
      <p:cxnSp>
        <p:nvCxnSpPr>
          <p:cNvPr id="8" name="Straight Arrow Connector 7"/>
          <p:cNvCxnSpPr/>
          <p:nvPr/>
        </p:nvCxnSpPr>
        <p:spPr>
          <a:xfrm flipH="1">
            <a:off x="4800600" y="409956"/>
            <a:ext cx="152400" cy="2758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65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35782"/>
            <a:ext cx="7981950" cy="6209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flipV="1">
            <a:off x="4343400" y="4800600"/>
            <a:ext cx="152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95800" y="6248400"/>
            <a:ext cx="2057400" cy="369332"/>
          </a:xfrm>
          <a:prstGeom prst="rect">
            <a:avLst/>
          </a:prstGeom>
          <a:noFill/>
        </p:spPr>
        <p:txBody>
          <a:bodyPr wrap="square" rtlCol="0">
            <a:spAutoFit/>
          </a:bodyPr>
          <a:lstStyle/>
          <a:p>
            <a:r>
              <a:rPr lang="en-US" dirty="0"/>
              <a:t>You are here!</a:t>
            </a:r>
          </a:p>
        </p:txBody>
      </p:sp>
      <p:cxnSp>
        <p:nvCxnSpPr>
          <p:cNvPr id="7" name="Straight Arrow Connector 6"/>
          <p:cNvCxnSpPr/>
          <p:nvPr/>
        </p:nvCxnSpPr>
        <p:spPr>
          <a:xfrm flipH="1" flipV="1">
            <a:off x="4800600" y="4495800"/>
            <a:ext cx="2133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940062" y="4426244"/>
            <a:ext cx="1981200" cy="646331"/>
          </a:xfrm>
          <a:prstGeom prst="rect">
            <a:avLst/>
          </a:prstGeom>
          <a:noFill/>
        </p:spPr>
        <p:txBody>
          <a:bodyPr wrap="square" rtlCol="0">
            <a:spAutoFit/>
          </a:bodyPr>
          <a:lstStyle/>
          <a:p>
            <a:r>
              <a:rPr lang="en-US" dirty="0"/>
              <a:t>Next stop, </a:t>
            </a:r>
            <a:r>
              <a:rPr lang="en-US" dirty="0" err="1"/>
              <a:t>Magnoliids</a:t>
            </a:r>
            <a:r>
              <a:rPr lang="en-US"/>
              <a:t> !!!!!</a:t>
            </a:r>
            <a:endParaRPr lang="en-US" dirty="0"/>
          </a:p>
        </p:txBody>
      </p:sp>
      <p:sp>
        <p:nvSpPr>
          <p:cNvPr id="3" name="TextBox 2"/>
          <p:cNvSpPr txBox="1"/>
          <p:nvPr/>
        </p:nvSpPr>
        <p:spPr>
          <a:xfrm>
            <a:off x="4953000" y="5448300"/>
            <a:ext cx="2362200" cy="707886"/>
          </a:xfrm>
          <a:prstGeom prst="rect">
            <a:avLst/>
          </a:prstGeom>
          <a:noFill/>
        </p:spPr>
        <p:txBody>
          <a:bodyPr wrap="square" rtlCol="0">
            <a:spAutoFit/>
          </a:bodyPr>
          <a:lstStyle/>
          <a:p>
            <a:r>
              <a:rPr lang="en-US" sz="1000" dirty="0"/>
              <a:t>Evolutionary advantage to </a:t>
            </a:r>
            <a:r>
              <a:rPr lang="en-US" sz="1000" dirty="0" err="1"/>
              <a:t>columellate</a:t>
            </a:r>
            <a:r>
              <a:rPr lang="en-US" sz="1000" dirty="0"/>
              <a:t> pollen– can expand and contract with changes in humidity and therefore extend life of pollen grain.</a:t>
            </a:r>
          </a:p>
        </p:txBody>
      </p:sp>
      <p:sp>
        <p:nvSpPr>
          <p:cNvPr id="9" name="Oval 8"/>
          <p:cNvSpPr/>
          <p:nvPr/>
        </p:nvSpPr>
        <p:spPr>
          <a:xfrm>
            <a:off x="4495800" y="4598350"/>
            <a:ext cx="2438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78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uss\Desktop\Plant Tax 2011 WNMU\2011-06-07_10-26-46_840_ANITA_GRA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11580"/>
            <a:ext cx="8622537" cy="486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874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2"/>
          <p:cNvSpPr>
            <a:spLocks noChangeShapeType="1"/>
          </p:cNvSpPr>
          <p:nvPr/>
        </p:nvSpPr>
        <p:spPr bwMode="auto">
          <a:xfrm flipV="1">
            <a:off x="381000" y="5181600"/>
            <a:ext cx="81534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9" name="Line 3"/>
          <p:cNvSpPr>
            <a:spLocks noChangeShapeType="1"/>
          </p:cNvSpPr>
          <p:nvPr/>
        </p:nvSpPr>
        <p:spPr bwMode="auto">
          <a:xfrm flipV="1">
            <a:off x="1447800" y="2133600"/>
            <a:ext cx="1905000" cy="403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 name="Line 4"/>
          <p:cNvSpPr>
            <a:spLocks noChangeShapeType="1"/>
          </p:cNvSpPr>
          <p:nvPr/>
        </p:nvSpPr>
        <p:spPr bwMode="auto">
          <a:xfrm flipV="1">
            <a:off x="3429000" y="2286000"/>
            <a:ext cx="1828800" cy="3581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 name="Line 5"/>
          <p:cNvSpPr>
            <a:spLocks noChangeShapeType="1"/>
          </p:cNvSpPr>
          <p:nvPr/>
        </p:nvSpPr>
        <p:spPr bwMode="auto">
          <a:xfrm flipV="1">
            <a:off x="5410200" y="2362200"/>
            <a:ext cx="1981200" cy="3276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102" name="Picture 6" descr="ambore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0"/>
            <a:ext cx="19605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ILLfl604a_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572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4683_water_lily"/>
          <p:cNvPicPr>
            <a:picLocks noChangeAspect="1" noChangeArrowheads="1"/>
          </p:cNvPicPr>
          <p:nvPr/>
        </p:nvPicPr>
        <p:blipFill>
          <a:blip r:embed="rId4">
            <a:extLst>
              <a:ext uri="{28A0092B-C50C-407E-A947-70E740481C1C}">
                <a14:useLocalDpi xmlns:a14="http://schemas.microsoft.com/office/drawing/2010/main" val="0"/>
              </a:ext>
            </a:extLst>
          </a:blip>
          <a:srcRect r="18794"/>
          <a:stretch>
            <a:fillRect/>
          </a:stretch>
        </p:blipFill>
        <p:spPr bwMode="auto">
          <a:xfrm>
            <a:off x="3962400" y="533400"/>
            <a:ext cx="23622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9"/>
          <p:cNvSpPr txBox="1">
            <a:spLocks noChangeArrowheads="1"/>
          </p:cNvSpPr>
          <p:nvPr/>
        </p:nvSpPr>
        <p:spPr bwMode="auto">
          <a:xfrm>
            <a:off x="2743200" y="5867400"/>
            <a:ext cx="34036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latin typeface="Times New Roman" pitchFamily="18" charset="0"/>
              </a:rPr>
              <a:t>“ANA GRADE”</a:t>
            </a:r>
          </a:p>
        </p:txBody>
      </p:sp>
    </p:spTree>
    <p:extLst>
      <p:ext uri="{BB962C8B-B14F-4D97-AF65-F5344CB8AC3E}">
        <p14:creationId xmlns:p14="http://schemas.microsoft.com/office/powerpoint/2010/main" val="1686558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4"/>
          <p:cNvSpPr>
            <a:spLocks noChangeShapeType="1"/>
          </p:cNvSpPr>
          <p:nvPr/>
        </p:nvSpPr>
        <p:spPr bwMode="auto">
          <a:xfrm flipV="1">
            <a:off x="533400" y="4876800"/>
            <a:ext cx="79248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5" name="Line 5"/>
          <p:cNvSpPr>
            <a:spLocks noChangeShapeType="1"/>
          </p:cNvSpPr>
          <p:nvPr/>
        </p:nvSpPr>
        <p:spPr bwMode="auto">
          <a:xfrm flipV="1">
            <a:off x="2133600" y="1524000"/>
            <a:ext cx="1752600" cy="441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6" name="Line 6"/>
          <p:cNvSpPr>
            <a:spLocks noChangeShapeType="1"/>
          </p:cNvSpPr>
          <p:nvPr/>
        </p:nvSpPr>
        <p:spPr bwMode="auto">
          <a:xfrm flipV="1">
            <a:off x="3120231" y="2171700"/>
            <a:ext cx="4588948" cy="361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077" name="Picture 7" descr="geranium_sanguineum_47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429000"/>
            <a:ext cx="25527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Lilium bulbiferum UK: Orange lily DK: Brannlilje FI: Ruskolilja FR: Lis bulbeux orangé NL: Oranje lelie IT: Giglio rosso con bulbilli HU: Tüzes liliom Tüzliliom DE: Feuerlilie PL: Lilia bulwkowata SK: ľalia cibuľkonosná CZ: lilie cibulkonosná SE: Brandlilja"/>
          <p:cNvPicPr>
            <a:picLocks noChangeAspect="1" noChangeArrowheads="1"/>
          </p:cNvPicPr>
          <p:nvPr/>
        </p:nvPicPr>
        <p:blipFill>
          <a:blip r:embed="rId3">
            <a:extLst>
              <a:ext uri="{28A0092B-C50C-407E-A947-70E740481C1C}">
                <a14:useLocalDpi xmlns:a14="http://schemas.microsoft.com/office/drawing/2010/main" val="0"/>
              </a:ext>
            </a:extLst>
          </a:blip>
          <a:srcRect b="31546"/>
          <a:stretch>
            <a:fillRect/>
          </a:stretch>
        </p:blipFill>
        <p:spPr bwMode="auto">
          <a:xfrm>
            <a:off x="5257800" y="1143000"/>
            <a:ext cx="32004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9" descr="1408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066800"/>
            <a:ext cx="302895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1"/>
          <p:cNvSpPr txBox="1">
            <a:spLocks noChangeArrowheads="1"/>
          </p:cNvSpPr>
          <p:nvPr/>
        </p:nvSpPr>
        <p:spPr bwMode="auto">
          <a:xfrm>
            <a:off x="6537325" y="5581650"/>
            <a:ext cx="16970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Times New Roman" pitchFamily="18" charset="0"/>
              </a:rPr>
              <a:t>Eudicots</a:t>
            </a:r>
          </a:p>
        </p:txBody>
      </p:sp>
      <p:sp>
        <p:nvSpPr>
          <p:cNvPr id="3082" name="Text Box 12"/>
          <p:cNvSpPr txBox="1">
            <a:spLocks noChangeArrowheads="1"/>
          </p:cNvSpPr>
          <p:nvPr/>
        </p:nvSpPr>
        <p:spPr bwMode="auto">
          <a:xfrm>
            <a:off x="5867400" y="381000"/>
            <a:ext cx="18780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Times New Roman" pitchFamily="18" charset="0"/>
              </a:rPr>
              <a:t>Monocots</a:t>
            </a:r>
          </a:p>
        </p:txBody>
      </p:sp>
      <p:sp>
        <p:nvSpPr>
          <p:cNvPr id="3083" name="Text Box 13"/>
          <p:cNvSpPr txBox="1">
            <a:spLocks noChangeArrowheads="1"/>
          </p:cNvSpPr>
          <p:nvPr/>
        </p:nvSpPr>
        <p:spPr bwMode="auto">
          <a:xfrm>
            <a:off x="2057400" y="381000"/>
            <a:ext cx="21256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Times New Roman" pitchFamily="18" charset="0"/>
              </a:rPr>
              <a:t>Magnoliids</a:t>
            </a:r>
          </a:p>
        </p:txBody>
      </p:sp>
      <p:sp>
        <p:nvSpPr>
          <p:cNvPr id="3084" name="Line 14"/>
          <p:cNvSpPr>
            <a:spLocks noChangeShapeType="1"/>
          </p:cNvSpPr>
          <p:nvPr/>
        </p:nvSpPr>
        <p:spPr bwMode="auto">
          <a:xfrm flipV="1">
            <a:off x="533400" y="5334000"/>
            <a:ext cx="3810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5" name="Line 15"/>
          <p:cNvSpPr>
            <a:spLocks noChangeShapeType="1"/>
          </p:cNvSpPr>
          <p:nvPr/>
        </p:nvSpPr>
        <p:spPr bwMode="auto">
          <a:xfrm flipV="1">
            <a:off x="990600" y="5410200"/>
            <a:ext cx="381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6" name="Line 16"/>
          <p:cNvSpPr>
            <a:spLocks noChangeShapeType="1"/>
          </p:cNvSpPr>
          <p:nvPr/>
        </p:nvSpPr>
        <p:spPr bwMode="auto">
          <a:xfrm flipV="1">
            <a:off x="1447800" y="5410200"/>
            <a:ext cx="304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326" y="4627423"/>
            <a:ext cx="574930" cy="58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4700839"/>
            <a:ext cx="618241" cy="506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3902" y="4683067"/>
            <a:ext cx="721778" cy="54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4343400"/>
            <a:ext cx="817056" cy="246221"/>
          </a:xfrm>
          <a:prstGeom prst="rect">
            <a:avLst/>
          </a:prstGeom>
          <a:noFill/>
        </p:spPr>
        <p:txBody>
          <a:bodyPr wrap="square" rtlCol="0">
            <a:spAutoFit/>
          </a:bodyPr>
          <a:lstStyle/>
          <a:p>
            <a:r>
              <a:rPr lang="en-US" sz="1000" dirty="0" err="1"/>
              <a:t>Amborella</a:t>
            </a:r>
            <a:endParaRPr lang="en-US" sz="1000" dirty="0"/>
          </a:p>
        </p:txBody>
      </p:sp>
      <p:sp>
        <p:nvSpPr>
          <p:cNvPr id="3" name="TextBox 2"/>
          <p:cNvSpPr txBox="1"/>
          <p:nvPr/>
        </p:nvSpPr>
        <p:spPr>
          <a:xfrm>
            <a:off x="893256" y="4343400"/>
            <a:ext cx="859344" cy="246221"/>
          </a:xfrm>
          <a:prstGeom prst="rect">
            <a:avLst/>
          </a:prstGeom>
          <a:noFill/>
        </p:spPr>
        <p:txBody>
          <a:bodyPr wrap="square" rtlCol="0">
            <a:spAutoFit/>
          </a:bodyPr>
          <a:lstStyle/>
          <a:p>
            <a:r>
              <a:rPr lang="en-US" sz="1000" dirty="0" err="1"/>
              <a:t>Nymphaeles</a:t>
            </a:r>
            <a:endParaRPr lang="en-US" sz="1000" dirty="0"/>
          </a:p>
        </p:txBody>
      </p:sp>
      <p:sp>
        <p:nvSpPr>
          <p:cNvPr id="4" name="TextBox 3"/>
          <p:cNvSpPr txBox="1"/>
          <p:nvPr/>
        </p:nvSpPr>
        <p:spPr>
          <a:xfrm>
            <a:off x="1608841" y="4406341"/>
            <a:ext cx="1066800" cy="246221"/>
          </a:xfrm>
          <a:prstGeom prst="rect">
            <a:avLst/>
          </a:prstGeom>
          <a:noFill/>
        </p:spPr>
        <p:txBody>
          <a:bodyPr wrap="square" rtlCol="0">
            <a:spAutoFit/>
          </a:bodyPr>
          <a:lstStyle/>
          <a:p>
            <a:r>
              <a:rPr lang="en-US" sz="1000" dirty="0" err="1"/>
              <a:t>Austrobaileyales</a:t>
            </a:r>
            <a:endParaRPr lang="en-US" sz="1000" dirty="0"/>
          </a:p>
        </p:txBody>
      </p:sp>
      <p:sp>
        <p:nvSpPr>
          <p:cNvPr id="5" name="TextBox 4"/>
          <p:cNvSpPr txBox="1"/>
          <p:nvPr/>
        </p:nvSpPr>
        <p:spPr>
          <a:xfrm rot="16200000">
            <a:off x="260139" y="5192627"/>
            <a:ext cx="304800" cy="2554545"/>
          </a:xfrm>
          <a:prstGeom prst="rect">
            <a:avLst/>
          </a:prstGeom>
          <a:noFill/>
        </p:spPr>
        <p:txBody>
          <a:bodyPr wrap="square" rtlCol="0">
            <a:spAutoFit/>
          </a:bodyPr>
          <a:lstStyle/>
          <a:p>
            <a:endParaRPr lang="en-US" sz="8000" dirty="0"/>
          </a:p>
          <a:p>
            <a:r>
              <a:rPr lang="en-US" sz="8000" dirty="0"/>
              <a:t>{</a:t>
            </a:r>
          </a:p>
        </p:txBody>
      </p:sp>
      <p:sp>
        <p:nvSpPr>
          <p:cNvPr id="6" name="TextBox 5"/>
          <p:cNvSpPr txBox="1"/>
          <p:nvPr/>
        </p:nvSpPr>
        <p:spPr>
          <a:xfrm>
            <a:off x="547164" y="6488668"/>
            <a:ext cx="1648872" cy="369332"/>
          </a:xfrm>
          <a:prstGeom prst="rect">
            <a:avLst/>
          </a:prstGeom>
          <a:noFill/>
        </p:spPr>
        <p:txBody>
          <a:bodyPr wrap="square" rtlCol="0">
            <a:spAutoFit/>
          </a:bodyPr>
          <a:lstStyle/>
          <a:p>
            <a:r>
              <a:rPr lang="en-US" dirty="0"/>
              <a:t>ANA Grade</a:t>
            </a:r>
          </a:p>
        </p:txBody>
      </p:sp>
      <p:sp>
        <p:nvSpPr>
          <p:cNvPr id="7" name="TextBox 6"/>
          <p:cNvSpPr txBox="1"/>
          <p:nvPr/>
        </p:nvSpPr>
        <p:spPr>
          <a:xfrm>
            <a:off x="3962400" y="6317499"/>
            <a:ext cx="2362200" cy="369332"/>
          </a:xfrm>
          <a:prstGeom prst="rect">
            <a:avLst/>
          </a:prstGeom>
          <a:noFill/>
        </p:spPr>
        <p:txBody>
          <a:bodyPr wrap="square" rtlCol="0">
            <a:spAutoFit/>
          </a:bodyPr>
          <a:lstStyle/>
          <a:p>
            <a:r>
              <a:rPr lang="en-US" dirty="0" err="1"/>
              <a:t>Mesangiosperms</a:t>
            </a:r>
            <a:endParaRPr lang="en-US" dirty="0"/>
          </a:p>
        </p:txBody>
      </p:sp>
    </p:spTree>
    <p:extLst>
      <p:ext uri="{BB962C8B-B14F-4D97-AF65-F5344CB8AC3E}">
        <p14:creationId xmlns:p14="http://schemas.microsoft.com/office/powerpoint/2010/main" val="3153095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Angiosperm </a:t>
            </a:r>
            <a:r>
              <a:rPr lang="en-US" dirty="0" err="1"/>
              <a:t>Synapomorphies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Seeds produced within a carpel with a stigmatic surface for pollen germination</a:t>
            </a:r>
          </a:p>
          <a:p>
            <a:r>
              <a:rPr lang="en-US" dirty="0"/>
              <a:t>Very reduced female gametophyte, consisting in most cases of just 8 nuclei in seven cells</a:t>
            </a:r>
          </a:p>
          <a:p>
            <a:r>
              <a:rPr lang="en-US" dirty="0"/>
              <a:t>Double fertilization</a:t>
            </a:r>
          </a:p>
          <a:p>
            <a:r>
              <a:rPr lang="en-US" dirty="0"/>
              <a:t>Triploid endosperm</a:t>
            </a:r>
          </a:p>
          <a:p>
            <a:r>
              <a:rPr lang="en-US" dirty="0"/>
              <a:t>Specialized phloem (companion cells derived from same mother cell as sieve tube elements)– though very similar to gymnosperms.  Sieve tube elements are living but have no nucleus.  Gymnosperms have sieve pores, while angiosperms have sieve plates.</a:t>
            </a:r>
          </a:p>
        </p:txBody>
      </p:sp>
    </p:spTree>
    <p:extLst>
      <p:ext uri="{BB962C8B-B14F-4D97-AF65-F5344CB8AC3E}">
        <p14:creationId xmlns:p14="http://schemas.microsoft.com/office/powerpoint/2010/main" val="239543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Angiosperm </a:t>
            </a:r>
            <a:r>
              <a:rPr lang="en-US" dirty="0" err="1"/>
              <a:t>Synapomorphies</a:t>
            </a:r>
            <a:endParaRPr lang="en-US" dirty="0"/>
          </a:p>
        </p:txBody>
      </p:sp>
      <p:sp>
        <p:nvSpPr>
          <p:cNvPr id="3" name="Content Placeholder 2"/>
          <p:cNvSpPr>
            <a:spLocks noGrp="1"/>
          </p:cNvSpPr>
          <p:nvPr>
            <p:ph idx="1"/>
          </p:nvPr>
        </p:nvSpPr>
        <p:spPr/>
        <p:txBody>
          <a:bodyPr/>
          <a:lstStyle/>
          <a:p>
            <a:r>
              <a:rPr lang="en-US" dirty="0"/>
              <a:t>Vessels in xylem tissue (not just </a:t>
            </a:r>
            <a:r>
              <a:rPr lang="en-US" dirty="0" err="1"/>
              <a:t>tracheids</a:t>
            </a:r>
            <a:r>
              <a:rPr lang="en-US" dirty="0"/>
              <a:t>;  this feature probably evolved within the group however– no vessels in </a:t>
            </a:r>
            <a:r>
              <a:rPr lang="en-US" dirty="0" err="1"/>
              <a:t>Amborella</a:t>
            </a:r>
            <a:r>
              <a:rPr lang="en-US" dirty="0"/>
              <a:t>)</a:t>
            </a:r>
          </a:p>
          <a:p>
            <a:r>
              <a:rPr lang="en-US" dirty="0"/>
              <a:t>Many molecular features as well.</a:t>
            </a:r>
          </a:p>
        </p:txBody>
      </p:sp>
    </p:spTree>
    <p:extLst>
      <p:ext uri="{BB962C8B-B14F-4D97-AF65-F5344CB8AC3E}">
        <p14:creationId xmlns:p14="http://schemas.microsoft.com/office/powerpoint/2010/main" val="682218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Flower Parts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428" y="1600200"/>
            <a:ext cx="6023144" cy="4525963"/>
          </a:xfrm>
        </p:spPr>
      </p:pic>
    </p:spTree>
    <p:extLst>
      <p:ext uri="{BB962C8B-B14F-4D97-AF65-F5344CB8AC3E}">
        <p14:creationId xmlns:p14="http://schemas.microsoft.com/office/powerpoint/2010/main" val="2719734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Angiosperm Life Cycle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428" y="1600200"/>
            <a:ext cx="6023144" cy="4525963"/>
          </a:xfrm>
        </p:spPr>
      </p:pic>
      <p:sp>
        <p:nvSpPr>
          <p:cNvPr id="5" name="Oval 4"/>
          <p:cNvSpPr/>
          <p:nvPr/>
        </p:nvSpPr>
        <p:spPr>
          <a:xfrm>
            <a:off x="1143000" y="2895600"/>
            <a:ext cx="3429000" cy="1981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5029200"/>
            <a:ext cx="2819400" cy="923330"/>
          </a:xfrm>
          <a:prstGeom prst="rect">
            <a:avLst/>
          </a:prstGeom>
          <a:noFill/>
        </p:spPr>
        <p:txBody>
          <a:bodyPr wrap="square" rtlCol="0">
            <a:spAutoFit/>
          </a:bodyPr>
          <a:lstStyle/>
          <a:p>
            <a:r>
              <a:rPr lang="en-US" dirty="0"/>
              <a:t>Gametophyte of “typical” angiosperms usually has 8 nuclei in 7 cells.</a:t>
            </a:r>
          </a:p>
        </p:txBody>
      </p:sp>
      <p:cxnSp>
        <p:nvCxnSpPr>
          <p:cNvPr id="8" name="Straight Arrow Connector 7"/>
          <p:cNvCxnSpPr/>
          <p:nvPr/>
        </p:nvCxnSpPr>
        <p:spPr>
          <a:xfrm flipV="1">
            <a:off x="685800" y="4572000"/>
            <a:ext cx="685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280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654</Words>
  <Application>Microsoft Office PowerPoint</Application>
  <PresentationFormat>On-screen Show (4:3)</PresentationFormat>
  <Paragraphs>104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Office Theme</vt:lpstr>
      <vt:lpstr>Angiosperms  (estimated 257,400 angiosperm species in 13,678 genera)</vt:lpstr>
      <vt:lpstr>PowerPoint Presentation</vt:lpstr>
      <vt:lpstr>PowerPoint Presentation</vt:lpstr>
      <vt:lpstr>PowerPoint Presentation</vt:lpstr>
      <vt:lpstr>PowerPoint Presentation</vt:lpstr>
      <vt:lpstr>Angiosperm Synapomorphies</vt:lpstr>
      <vt:lpstr>Angiosperm Synapomorphies</vt:lpstr>
      <vt:lpstr>Generalized Flower Parts</vt:lpstr>
      <vt:lpstr>Angiosperm Life Cycle</vt:lpstr>
      <vt:lpstr>Flowers of Early Angiosperms (as judged by the ANA Grade)</vt:lpstr>
      <vt:lpstr>Flowers of Early Angiosperms (as judged by the ANA Grade)</vt:lpstr>
      <vt:lpstr>Amborella trichopoda</vt:lpstr>
      <vt:lpstr>Amborella trichopoda:  flower</vt:lpstr>
      <vt:lpstr>Amborella trichopoda</vt:lpstr>
      <vt:lpstr>Amborella trichopoda:  other distinctive features</vt:lpstr>
      <vt:lpstr>Nymphaeales:  Water Lillies</vt:lpstr>
      <vt:lpstr>PowerPoint Presentation</vt:lpstr>
      <vt:lpstr>Nymphaeles:  Water Lillies</vt:lpstr>
      <vt:lpstr>Stamens</vt:lpstr>
      <vt:lpstr>Nymphaeles:  Water Lillies</vt:lpstr>
      <vt:lpstr>Nymphaceae: Nymphaea odorata</vt:lpstr>
      <vt:lpstr>Austrobaileyales (Star Anise Family) (includes Illiciaceae, Austrobaileyaceae and Trimeniacae</vt:lpstr>
      <vt:lpstr>Illiciaceae</vt:lpstr>
      <vt:lpstr>Illiciaceae</vt:lpstr>
      <vt:lpstr>Star Anise– an Aggregate of follicles</vt:lpstr>
      <vt:lpstr>Vessel Members Clearly Present</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Angiosperms</dc:title>
  <dc:creator>Russ</dc:creator>
  <cp:lastModifiedBy>Russ Kleinman</cp:lastModifiedBy>
  <cp:revision>50</cp:revision>
  <cp:lastPrinted>2013-10-08T00:56:18Z</cp:lastPrinted>
  <dcterms:created xsi:type="dcterms:W3CDTF">2011-06-28T20:28:52Z</dcterms:created>
  <dcterms:modified xsi:type="dcterms:W3CDTF">2019-06-28T19:21:54Z</dcterms:modified>
</cp:coreProperties>
</file>